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136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42874"/>
            <a:ext cx="9143999" cy="6715122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6829424"/>
            <a:ext cx="9144000" cy="57150"/>
          </a:xfrm>
          <a:custGeom>
            <a:avLst/>
            <a:gdLst/>
            <a:ahLst/>
            <a:cxnLst/>
            <a:rect l="l" t="t" r="r" b="b"/>
            <a:pathLst>
              <a:path w="9144000" h="57150">
                <a:moveTo>
                  <a:pt x="0" y="57150"/>
                </a:moveTo>
                <a:lnTo>
                  <a:pt x="9144000" y="57150"/>
                </a:lnTo>
                <a:lnTo>
                  <a:pt x="9144000" y="0"/>
                </a:lnTo>
                <a:lnTo>
                  <a:pt x="0" y="0"/>
                </a:lnTo>
                <a:lnTo>
                  <a:pt x="0" y="57150"/>
                </a:lnTo>
                <a:close/>
              </a:path>
            </a:pathLst>
          </a:custGeom>
          <a:solidFill>
            <a:srgbClr val="85E8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6795896"/>
            <a:ext cx="9144000" cy="57150"/>
          </a:xfrm>
          <a:custGeom>
            <a:avLst/>
            <a:gdLst/>
            <a:ahLst/>
            <a:cxnLst/>
            <a:rect l="l" t="t" r="r" b="b"/>
            <a:pathLst>
              <a:path w="9144000" h="57150">
                <a:moveTo>
                  <a:pt x="0" y="57149"/>
                </a:moveTo>
                <a:lnTo>
                  <a:pt x="9144000" y="57149"/>
                </a:lnTo>
                <a:lnTo>
                  <a:pt x="9144000" y="0"/>
                </a:lnTo>
                <a:lnTo>
                  <a:pt x="0" y="0"/>
                </a:lnTo>
                <a:lnTo>
                  <a:pt x="0" y="57149"/>
                </a:lnTo>
                <a:close/>
              </a:path>
            </a:pathLst>
          </a:custGeom>
          <a:solidFill>
            <a:srgbClr val="85E8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26642" y="2137359"/>
            <a:ext cx="6890715" cy="13290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rgbClr val="76707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0">
                <a:solidFill>
                  <a:srgbClr val="3A3838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rgbClr val="76707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100" b="0" i="0">
                <a:solidFill>
                  <a:srgbClr val="3A3838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rgbClr val="76707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rgbClr val="76707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42874"/>
            <a:ext cx="9143999" cy="6715122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6857999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57150">
            <a:solidFill>
              <a:srgbClr val="85E86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7542" y="504825"/>
            <a:ext cx="7728915" cy="981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rgbClr val="76707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7542" y="1820926"/>
            <a:ext cx="7497445" cy="3159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0">
                <a:solidFill>
                  <a:srgbClr val="3A3838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COM-Librarians@combertonvc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ur01.safelinks.protection.outlook.com/?url=https%3A%2F%2Fsoraapp.com%2Flibrary%2Fuksecondary&amp;data=05%7C01%7CHSpargo%40combertonvc.org%7Cd40ba71e8067482fd86008da2d0272ef%7C7eeaedd6bf3740158fe919fbc2c02d55%7C0%7C0%7C637871785784523535%7CUnknown%7CTWFpbGZsb3d8eyJWIjoiMC4wLjAwMDAiLCJQIjoiV2luMzIiLCJBTiI6Ik1haWwiLCJXVCI6Mn0%3D%7C3000%7C%7C%7C&amp;sdata=ndIliYs89tokBQCX%2FRZN5xayPgABHeUzQqUBBhtCaUE%3D&amp;reserved=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32226" y="3570478"/>
            <a:ext cx="2481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3A3838"/>
                </a:solidFill>
                <a:latin typeface="Calibri"/>
                <a:cs typeface="Calibri"/>
              </a:rPr>
              <a:t>A</a:t>
            </a:r>
            <a:r>
              <a:rPr sz="2800" b="1" spc="-70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3A3838"/>
                </a:solidFill>
                <a:latin typeface="Calibri"/>
                <a:cs typeface="Calibri"/>
              </a:rPr>
              <a:t>Parents’</a:t>
            </a:r>
            <a:r>
              <a:rPr sz="2800" b="1" spc="-45" dirty="0">
                <a:solidFill>
                  <a:srgbClr val="3A3838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3A3838"/>
                </a:solidFill>
                <a:latin typeface="Calibri"/>
                <a:cs typeface="Calibri"/>
              </a:rPr>
              <a:t>Guide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5130"/>
              </a:lnSpc>
              <a:spcBef>
                <a:spcPts val="100"/>
              </a:spcBef>
            </a:pPr>
            <a:r>
              <a:rPr sz="4500" spc="-10" dirty="0">
                <a:latin typeface="Calibri"/>
                <a:cs typeface="Calibri"/>
              </a:rPr>
              <a:t>eBooks</a:t>
            </a:r>
            <a:endParaRPr sz="4500">
              <a:latin typeface="Calibri"/>
              <a:cs typeface="Calibri"/>
            </a:endParaRPr>
          </a:p>
          <a:p>
            <a:pPr algn="ctr">
              <a:lnSpc>
                <a:spcPts val="5130"/>
              </a:lnSpc>
            </a:pPr>
            <a:r>
              <a:rPr sz="4500" dirty="0">
                <a:latin typeface="Calibri"/>
                <a:cs typeface="Calibri"/>
              </a:rPr>
              <a:t>at</a:t>
            </a:r>
            <a:r>
              <a:rPr sz="4500" spc="-70" dirty="0">
                <a:latin typeface="Calibri"/>
                <a:cs typeface="Calibri"/>
              </a:rPr>
              <a:t> </a:t>
            </a:r>
            <a:r>
              <a:rPr sz="4500" dirty="0">
                <a:latin typeface="Calibri"/>
                <a:cs typeface="Calibri"/>
              </a:rPr>
              <a:t>Comberton</a:t>
            </a:r>
            <a:r>
              <a:rPr sz="4500" spc="-45" dirty="0">
                <a:latin typeface="Calibri"/>
                <a:cs typeface="Calibri"/>
              </a:rPr>
              <a:t> </a:t>
            </a:r>
            <a:r>
              <a:rPr sz="4500" dirty="0">
                <a:latin typeface="Calibri"/>
                <a:cs typeface="Calibri"/>
              </a:rPr>
              <a:t>Village</a:t>
            </a:r>
            <a:r>
              <a:rPr sz="4500" spc="-80" dirty="0">
                <a:latin typeface="Calibri"/>
                <a:cs typeface="Calibri"/>
              </a:rPr>
              <a:t> </a:t>
            </a:r>
            <a:r>
              <a:rPr sz="4500" spc="-10" dirty="0">
                <a:latin typeface="Calibri"/>
                <a:cs typeface="Calibri"/>
              </a:rPr>
              <a:t>College</a:t>
            </a:r>
            <a:endParaRPr sz="4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91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Problems?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707542" y="1820926"/>
            <a:ext cx="7497445" cy="3203954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84785" marR="5080" indent="-172720">
              <a:lnSpc>
                <a:spcPts val="2270"/>
              </a:lnSpc>
              <a:spcBef>
                <a:spcPts val="380"/>
              </a:spcBef>
              <a:buFont typeface="Arial"/>
              <a:buChar char="•"/>
              <a:tabLst>
                <a:tab pos="185420" algn="l"/>
              </a:tabLst>
            </a:pPr>
            <a:r>
              <a:rPr dirty="0"/>
              <a:t>Come to the</a:t>
            </a:r>
            <a:r>
              <a:rPr spc="-15" dirty="0"/>
              <a:t> </a:t>
            </a:r>
            <a:r>
              <a:rPr dirty="0"/>
              <a:t>library</a:t>
            </a:r>
            <a:r>
              <a:rPr spc="15" dirty="0"/>
              <a:t> </a:t>
            </a:r>
            <a:r>
              <a:rPr dirty="0"/>
              <a:t>and ask</a:t>
            </a:r>
            <a:r>
              <a:rPr spc="-5" dirty="0"/>
              <a:t> </a:t>
            </a:r>
            <a:r>
              <a:rPr dirty="0"/>
              <a:t>the</a:t>
            </a:r>
            <a:r>
              <a:rPr spc="-15" dirty="0"/>
              <a:t> </a:t>
            </a:r>
            <a:r>
              <a:rPr dirty="0"/>
              <a:t>library</a:t>
            </a:r>
            <a:r>
              <a:rPr spc="5" dirty="0"/>
              <a:t> </a:t>
            </a:r>
            <a:r>
              <a:rPr dirty="0"/>
              <a:t>team.</a:t>
            </a:r>
            <a:r>
              <a:rPr spc="5" dirty="0"/>
              <a:t> </a:t>
            </a:r>
            <a:endParaRPr lang="en-GB" spc="5" dirty="0"/>
          </a:p>
          <a:p>
            <a:pPr marL="12065" marR="5080">
              <a:lnSpc>
                <a:spcPts val="2270"/>
              </a:lnSpc>
              <a:spcBef>
                <a:spcPts val="380"/>
              </a:spcBef>
              <a:tabLst>
                <a:tab pos="185420" algn="l"/>
              </a:tabLst>
            </a:pPr>
            <a:r>
              <a:rPr lang="en-GB" spc="5"/>
              <a:t>   </a:t>
            </a:r>
            <a:r>
              <a:t>Open</a:t>
            </a:r>
            <a:r>
              <a:rPr spc="-10"/>
              <a:t> </a:t>
            </a:r>
            <a:r>
              <a:rPr dirty="0"/>
              <a:t>8am</a:t>
            </a:r>
            <a:r>
              <a:rPr spc="30" dirty="0"/>
              <a:t> </a:t>
            </a:r>
            <a:r>
              <a:rPr dirty="0"/>
              <a:t>–</a:t>
            </a:r>
            <a:r>
              <a:rPr spc="-5" dirty="0"/>
              <a:t> </a:t>
            </a:r>
            <a:r>
              <a:rPr dirty="0"/>
              <a:t>4pm</a:t>
            </a:r>
            <a:r>
              <a:rPr spc="5" dirty="0"/>
              <a:t> </a:t>
            </a:r>
            <a:r>
              <a:rPr spc="-10" dirty="0"/>
              <a:t>daily.</a:t>
            </a: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A3838"/>
              </a:buClr>
              <a:buFont typeface="Arial"/>
              <a:buChar char="•"/>
            </a:pPr>
            <a:endParaRPr sz="2900" dirty="0"/>
          </a:p>
          <a:p>
            <a:pPr marL="184785" indent="-1727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185420" algn="l"/>
              </a:tabLst>
            </a:pPr>
            <a:r>
              <a:rPr dirty="0"/>
              <a:t>Email the</a:t>
            </a:r>
            <a:r>
              <a:rPr spc="-20" dirty="0"/>
              <a:t> </a:t>
            </a:r>
            <a:r>
              <a:rPr dirty="0"/>
              <a:t>school</a:t>
            </a:r>
            <a:r>
              <a:rPr spc="-15" dirty="0"/>
              <a:t> </a:t>
            </a:r>
            <a:r>
              <a:rPr spc="-10" dirty="0"/>
              <a:t>librarians:</a:t>
            </a:r>
          </a:p>
          <a:p>
            <a:pPr marL="1384300">
              <a:lnSpc>
                <a:spcPct val="100000"/>
              </a:lnSpc>
              <a:spcBef>
                <a:spcPts val="540"/>
              </a:spcBef>
            </a:pPr>
            <a:r>
              <a:rPr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2"/>
              </a:rPr>
              <a:t>COM-Librarians@combertonvc.org</a:t>
            </a: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150" dirty="0"/>
          </a:p>
          <a:p>
            <a:pPr marL="184785" marR="204470" indent="-172720">
              <a:lnSpc>
                <a:spcPct val="90100"/>
              </a:lnSpc>
              <a:buFont typeface="Arial"/>
              <a:buChar char="•"/>
              <a:tabLst>
                <a:tab pos="185420" algn="l"/>
              </a:tabLst>
            </a:pPr>
            <a:r>
              <a:rPr dirty="0"/>
              <a:t>Please</a:t>
            </a:r>
            <a:r>
              <a:rPr spc="-30" dirty="0"/>
              <a:t> </a:t>
            </a:r>
            <a:r>
              <a:rPr dirty="0"/>
              <a:t>note</a:t>
            </a:r>
            <a:r>
              <a:rPr spc="-15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dirty="0"/>
              <a:t>Library</a:t>
            </a:r>
            <a:r>
              <a:rPr spc="20" dirty="0"/>
              <a:t> </a:t>
            </a:r>
            <a:r>
              <a:rPr dirty="0"/>
              <a:t>staff</a:t>
            </a:r>
            <a:r>
              <a:rPr spc="5" dirty="0"/>
              <a:t> </a:t>
            </a:r>
            <a:r>
              <a:rPr dirty="0"/>
              <a:t>will</a:t>
            </a:r>
            <a:r>
              <a:rPr spc="10" dirty="0"/>
              <a:t> </a:t>
            </a:r>
            <a:r>
              <a:rPr dirty="0"/>
              <a:t>only</a:t>
            </a:r>
            <a:r>
              <a:rPr spc="-10" dirty="0"/>
              <a:t> </a:t>
            </a:r>
            <a:r>
              <a:rPr dirty="0"/>
              <a:t>occasionally</a:t>
            </a:r>
            <a:r>
              <a:rPr spc="-15" dirty="0"/>
              <a:t> </a:t>
            </a:r>
            <a:r>
              <a:rPr dirty="0"/>
              <a:t>log</a:t>
            </a:r>
            <a:r>
              <a:rPr spc="5" dirty="0"/>
              <a:t> </a:t>
            </a:r>
            <a:r>
              <a:rPr spc="-25" dirty="0"/>
              <a:t>in </a:t>
            </a:r>
            <a:r>
              <a:rPr dirty="0"/>
              <a:t>during</a:t>
            </a:r>
            <a:r>
              <a:rPr spc="-10" dirty="0"/>
              <a:t> </a:t>
            </a:r>
            <a:r>
              <a:rPr dirty="0"/>
              <a:t>the</a:t>
            </a:r>
            <a:r>
              <a:rPr spc="-5" dirty="0"/>
              <a:t> </a:t>
            </a:r>
            <a:r>
              <a:rPr dirty="0"/>
              <a:t>holidays,</a:t>
            </a:r>
            <a:r>
              <a:rPr spc="-20" dirty="0"/>
              <a:t> </a:t>
            </a:r>
            <a:r>
              <a:rPr dirty="0"/>
              <a:t>so there</a:t>
            </a:r>
            <a:r>
              <a:rPr spc="-30" dirty="0"/>
              <a:t> </a:t>
            </a:r>
            <a:r>
              <a:rPr dirty="0"/>
              <a:t>may</a:t>
            </a:r>
            <a:r>
              <a:rPr spc="-5" dirty="0"/>
              <a:t> </a:t>
            </a:r>
            <a:r>
              <a:rPr dirty="0"/>
              <a:t>be</a:t>
            </a:r>
            <a:r>
              <a:rPr spc="5" dirty="0"/>
              <a:t> </a:t>
            </a:r>
            <a:r>
              <a:rPr dirty="0"/>
              <a:t>a</a:t>
            </a:r>
            <a:r>
              <a:rPr spc="-5" dirty="0"/>
              <a:t> </a:t>
            </a:r>
            <a:r>
              <a:rPr dirty="0"/>
              <a:t>delay</a:t>
            </a:r>
            <a:r>
              <a:rPr spc="-15" dirty="0"/>
              <a:t> </a:t>
            </a:r>
            <a:r>
              <a:rPr dirty="0"/>
              <a:t>in</a:t>
            </a:r>
            <a:r>
              <a:rPr spc="-10" dirty="0"/>
              <a:t> </a:t>
            </a:r>
            <a:r>
              <a:rPr spc="-25" dirty="0"/>
              <a:t>our </a:t>
            </a:r>
            <a:r>
              <a:rPr spc="-10" dirty="0"/>
              <a:t>response.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504825"/>
            <a:ext cx="7728915" cy="749307"/>
          </a:xfrm>
          <a:prstGeom prst="rect">
            <a:avLst/>
          </a:prstGeom>
        </p:spPr>
        <p:txBody>
          <a:bodyPr vert="horz" wrap="square" lIns="0" tIns="2391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Sora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2307" y="1534891"/>
            <a:ext cx="6922770" cy="3788217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84785" marR="5080" indent="-172720" algn="just">
              <a:lnSpc>
                <a:spcPts val="2270"/>
              </a:lnSpc>
              <a:spcBef>
                <a:spcPts val="380"/>
              </a:spcBef>
              <a:buFont typeface="Arial"/>
              <a:buChar char="•"/>
              <a:tabLst>
                <a:tab pos="185420" algn="l"/>
              </a:tabLst>
            </a:pP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We</a:t>
            </a:r>
            <a:r>
              <a:rPr lang="en-GB" sz="2100" spc="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offer</a:t>
            </a:r>
            <a:r>
              <a:rPr lang="en-GB"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pupils</a:t>
            </a:r>
            <a:r>
              <a:rPr lang="en-GB"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access to</a:t>
            </a:r>
            <a:r>
              <a:rPr lang="en-GB"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eBooks</a:t>
            </a:r>
            <a:r>
              <a:rPr lang="en-GB"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and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audiobooks</a:t>
            </a:r>
            <a:r>
              <a:rPr lang="en-GB"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via</a:t>
            </a:r>
            <a:r>
              <a:rPr lang="en-GB"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lang="en-GB" sz="21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Sora</a:t>
            </a:r>
            <a:r>
              <a:rPr lang="en-GB"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app,</a:t>
            </a:r>
            <a:r>
              <a:rPr lang="en-GB"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from</a:t>
            </a:r>
            <a:r>
              <a:rPr lang="en-GB"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r>
              <a:rPr lang="en-GB"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company </a:t>
            </a: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called</a:t>
            </a:r>
            <a:r>
              <a:rPr lang="en-GB"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dirty="0" err="1">
                <a:solidFill>
                  <a:srgbClr val="3A3838"/>
                </a:solidFill>
                <a:latin typeface="Century Gothic"/>
                <a:cs typeface="Century Gothic"/>
              </a:rPr>
              <a:t>OverDrive</a:t>
            </a:r>
            <a:r>
              <a:rPr lang="en-GB"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lang="en-GB"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Education.</a:t>
            </a:r>
            <a:endParaRPr lang="en-GB" sz="2100" dirty="0">
              <a:latin typeface="Century Gothic"/>
              <a:cs typeface="Century Gothic"/>
            </a:endParaRPr>
          </a:p>
          <a:p>
            <a:pPr marL="184785" marR="5080" indent="-172720">
              <a:lnSpc>
                <a:spcPts val="2270"/>
              </a:lnSpc>
              <a:spcBef>
                <a:spcPts val="380"/>
              </a:spcBef>
              <a:buFont typeface="Arial"/>
              <a:buChar char="•"/>
              <a:tabLst>
                <a:tab pos="185420" algn="l"/>
              </a:tabLst>
            </a:pPr>
            <a:endParaRPr lang="en-GB" sz="2100" dirty="0">
              <a:solidFill>
                <a:srgbClr val="3A3838"/>
              </a:solidFill>
              <a:latin typeface="Century Gothic"/>
              <a:cs typeface="Century Gothic"/>
            </a:endParaRPr>
          </a:p>
          <a:p>
            <a:pPr marL="184785" marR="5080" indent="-172720">
              <a:lnSpc>
                <a:spcPts val="2270"/>
              </a:lnSpc>
              <a:spcBef>
                <a:spcPts val="380"/>
              </a:spcBef>
              <a:buFont typeface="Arial"/>
              <a:buChar char="•"/>
              <a:tabLst>
                <a:tab pos="185420" algn="l"/>
              </a:tabLst>
            </a:pPr>
            <a:endParaRPr lang="en-GB" sz="2100" dirty="0">
              <a:solidFill>
                <a:srgbClr val="3A3838"/>
              </a:solidFill>
              <a:latin typeface="Century Gothic"/>
              <a:cs typeface="Century Gothic"/>
            </a:endParaRPr>
          </a:p>
          <a:p>
            <a:pPr marL="184785" marR="5080" indent="-172720">
              <a:lnSpc>
                <a:spcPts val="2270"/>
              </a:lnSpc>
              <a:spcBef>
                <a:spcPts val="380"/>
              </a:spcBef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Multi-award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winning, this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app</a:t>
            </a:r>
            <a:r>
              <a:rPr sz="2100" spc="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is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market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leader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in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educational</a:t>
            </a:r>
            <a:r>
              <a:rPr sz="21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reading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apps.</a:t>
            </a:r>
            <a:endParaRPr sz="21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A3838"/>
              </a:buClr>
              <a:buFont typeface="Arial"/>
              <a:buChar char="•"/>
            </a:pPr>
            <a:endParaRPr sz="2900" dirty="0">
              <a:latin typeface="Century Gothic"/>
              <a:cs typeface="Century Gothic"/>
            </a:endParaRPr>
          </a:p>
          <a:p>
            <a:pPr marL="184785" indent="-172720">
              <a:lnSpc>
                <a:spcPts val="2395"/>
              </a:lnSpc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It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can link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to Cambridgeshire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Public</a:t>
            </a:r>
            <a:r>
              <a:rPr sz="21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Libraries,</a:t>
            </a:r>
            <a:r>
              <a:rPr sz="2100" spc="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further</a:t>
            </a:r>
            <a:endParaRPr sz="2100" dirty="0">
              <a:latin typeface="Century Gothic"/>
              <a:cs typeface="Century Gothic"/>
            </a:endParaRPr>
          </a:p>
          <a:p>
            <a:pPr marL="184785">
              <a:lnSpc>
                <a:spcPts val="2395"/>
              </a:lnSpc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extending</a:t>
            </a:r>
            <a:r>
              <a:rPr sz="2100" spc="-4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student’s</a:t>
            </a:r>
            <a:r>
              <a:rPr sz="21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access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to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reading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material.</a:t>
            </a:r>
            <a:endParaRPr sz="21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9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7106" y="5257800"/>
            <a:ext cx="894587" cy="894588"/>
          </a:xfrm>
          <a:prstGeom prst="rect">
            <a:avLst/>
          </a:prstGeom>
        </p:spPr>
      </p:pic>
      <p:pic>
        <p:nvPicPr>
          <p:cNvPr id="5" name="object 5">
            <a:extLst>
              <a:ext uri="{FF2B5EF4-FFF2-40B4-BE49-F238E27FC236}">
                <a16:creationId xmlns:a16="http://schemas.microsoft.com/office/drawing/2014/main" id="{DF392E5F-C29F-6101-986C-1EF621CFD695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543800" y="927577"/>
            <a:ext cx="1216152" cy="121462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91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Graphic</a:t>
            </a:r>
            <a:r>
              <a:rPr spc="-40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dirty="0"/>
              <a:t>Manga</a:t>
            </a:r>
            <a:r>
              <a:rPr spc="-15" dirty="0"/>
              <a:t> </a:t>
            </a:r>
            <a:r>
              <a:rPr spc="-10" dirty="0"/>
              <a:t>books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820926"/>
            <a:ext cx="7719059" cy="383667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84785" marR="932180" indent="-172720">
              <a:lnSpc>
                <a:spcPts val="2270"/>
              </a:lnSpc>
              <a:spcBef>
                <a:spcPts val="380"/>
              </a:spcBef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Unlike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other eLibraries,</a:t>
            </a:r>
            <a:r>
              <a:rPr sz="21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Sora</a:t>
            </a:r>
            <a:r>
              <a:rPr sz="21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includes a collection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of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graphic novels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and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Manga.</a:t>
            </a:r>
            <a:endParaRPr sz="21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A3838"/>
              </a:buClr>
              <a:buFont typeface="Arial"/>
              <a:buChar char="•"/>
            </a:pPr>
            <a:endParaRPr sz="2900">
              <a:latin typeface="Century Gothic"/>
              <a:cs typeface="Century Gothic"/>
            </a:endParaRPr>
          </a:p>
          <a:p>
            <a:pPr marL="184785" indent="-1727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These</a:t>
            </a:r>
            <a:r>
              <a:rPr sz="21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are very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popular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with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pupils.</a:t>
            </a:r>
            <a:endParaRPr sz="21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3A3838"/>
              </a:buClr>
              <a:buFont typeface="Arial"/>
              <a:buChar char="•"/>
            </a:pPr>
            <a:endParaRPr sz="2900">
              <a:latin typeface="Century Gothic"/>
              <a:cs typeface="Century Gothic"/>
            </a:endParaRPr>
          </a:p>
          <a:p>
            <a:pPr marL="184785" indent="-172720">
              <a:lnSpc>
                <a:spcPts val="2395"/>
              </a:lnSpc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They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are useful in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encouraging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reluctant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readers,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and 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can</a:t>
            </a:r>
            <a:endParaRPr sz="2100">
              <a:latin typeface="Century Gothic"/>
              <a:cs typeface="Century Gothic"/>
            </a:endParaRPr>
          </a:p>
          <a:p>
            <a:pPr marL="184785">
              <a:lnSpc>
                <a:spcPts val="2395"/>
              </a:lnSpc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be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“gateway”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to traditional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books.</a:t>
            </a:r>
            <a:endParaRPr sz="21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50">
              <a:latin typeface="Century Gothic"/>
              <a:cs typeface="Century Gothic"/>
            </a:endParaRPr>
          </a:p>
          <a:p>
            <a:pPr marL="184785" marR="48260" indent="-172720">
              <a:lnSpc>
                <a:spcPts val="2270"/>
              </a:lnSpc>
              <a:spcBef>
                <a:spcPts val="5"/>
              </a:spcBef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Imagery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can boost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reading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comprehension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for pupils</a:t>
            </a:r>
            <a:r>
              <a:rPr sz="2100" spc="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with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EAL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or for those</a:t>
            </a:r>
            <a:r>
              <a:rPr sz="21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who experience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difficulty</a:t>
            </a:r>
            <a:r>
              <a:rPr sz="21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in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reading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traditional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texts.</a:t>
            </a:r>
            <a:endParaRPr sz="21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91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Audiobooks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820926"/>
            <a:ext cx="7587615" cy="27679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Our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new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subscription includes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eAudio.</a:t>
            </a:r>
            <a:endParaRPr sz="21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3A3838"/>
              </a:buClr>
              <a:buFont typeface="Arial"/>
              <a:buChar char="•"/>
            </a:pPr>
            <a:endParaRPr sz="3150" dirty="0">
              <a:latin typeface="Century Gothic"/>
              <a:cs typeface="Century Gothic"/>
            </a:endParaRPr>
          </a:p>
          <a:p>
            <a:pPr marL="184785" marR="5080" indent="-172720">
              <a:lnSpc>
                <a:spcPct val="90000"/>
              </a:lnSpc>
              <a:buFont typeface="Arial"/>
              <a:buChar char="•"/>
              <a:tabLst>
                <a:tab pos="185420" algn="l"/>
              </a:tabLst>
            </a:pPr>
            <a:r>
              <a:rPr lang="en-GB" sz="2100" dirty="0">
                <a:solidFill>
                  <a:srgbClr val="3A3838"/>
                </a:solidFill>
                <a:latin typeface="Century Gothic"/>
                <a:cs typeface="Century Gothic"/>
              </a:rPr>
              <a:t>Pupils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who might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struggle</a:t>
            </a:r>
            <a:r>
              <a:rPr sz="21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reading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more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challenging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texts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have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option</a:t>
            </a:r>
            <a:r>
              <a:rPr sz="21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of listening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to their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books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while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following</a:t>
            </a:r>
            <a:r>
              <a:rPr sz="21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 text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on a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screen,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or</a:t>
            </a:r>
            <a:r>
              <a:rPr sz="21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in a hard-copy from</a:t>
            </a:r>
            <a:r>
              <a:rPr sz="2100" spc="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the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library.</a:t>
            </a:r>
            <a:endParaRPr sz="21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3A3838"/>
              </a:buClr>
              <a:buFont typeface="Arial"/>
              <a:buChar char="•"/>
            </a:pPr>
            <a:endParaRPr sz="2900" dirty="0">
              <a:latin typeface="Century Gothic"/>
              <a:cs typeface="Century Gothic"/>
            </a:endParaRPr>
          </a:p>
          <a:p>
            <a:pPr marL="184785" indent="-172720">
              <a:lnSpc>
                <a:spcPts val="2395"/>
              </a:lnSpc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These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are narrated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stories,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not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computer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generated</a:t>
            </a:r>
            <a:endParaRPr sz="2100" dirty="0">
              <a:latin typeface="Century Gothic"/>
              <a:cs typeface="Century Gothic"/>
            </a:endParaRPr>
          </a:p>
          <a:p>
            <a:pPr marL="184785">
              <a:lnSpc>
                <a:spcPts val="2395"/>
              </a:lnSpc>
            </a:pP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voices.</a:t>
            </a:r>
            <a:endParaRPr sz="21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12700" marR="5080">
              <a:lnSpc>
                <a:spcPts val="3570"/>
              </a:lnSpc>
              <a:spcBef>
                <a:spcPts val="540"/>
              </a:spcBef>
            </a:pPr>
            <a:r>
              <a:rPr dirty="0"/>
              <a:t>Will</a:t>
            </a:r>
            <a:r>
              <a:rPr spc="-15" dirty="0"/>
              <a:t> </a:t>
            </a:r>
            <a:r>
              <a:rPr dirty="0"/>
              <a:t>eBooks</a:t>
            </a:r>
            <a:r>
              <a:rPr spc="-15" dirty="0"/>
              <a:t> </a:t>
            </a:r>
            <a:r>
              <a:rPr dirty="0"/>
              <a:t>stop</a:t>
            </a:r>
            <a:r>
              <a:rPr spc="-20" dirty="0"/>
              <a:t> </a:t>
            </a:r>
            <a:r>
              <a:rPr dirty="0"/>
              <a:t>my</a:t>
            </a:r>
            <a:r>
              <a:rPr spc="-10" dirty="0"/>
              <a:t> </a:t>
            </a:r>
            <a:r>
              <a:rPr dirty="0"/>
              <a:t>child</a:t>
            </a:r>
            <a:r>
              <a:rPr spc="-25" dirty="0"/>
              <a:t> </a:t>
            </a:r>
            <a:r>
              <a:rPr dirty="0"/>
              <a:t>reading</a:t>
            </a:r>
            <a:r>
              <a:rPr spc="-40" dirty="0"/>
              <a:t> </a:t>
            </a:r>
            <a:r>
              <a:rPr spc="-20" dirty="0"/>
              <a:t>real </a:t>
            </a:r>
            <a:r>
              <a:rPr spc="-10" dirty="0"/>
              <a:t>books?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88921"/>
            <a:ext cx="7169784" cy="402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Absolutely</a:t>
            </a:r>
            <a:r>
              <a:rPr sz="21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not!</a:t>
            </a:r>
            <a:endParaRPr sz="21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A3838"/>
              </a:buClr>
              <a:buFont typeface="Arial"/>
              <a:buChar char="•"/>
            </a:pPr>
            <a:endParaRPr sz="2950">
              <a:latin typeface="Century Gothic"/>
              <a:cs typeface="Century Gothic"/>
            </a:endParaRPr>
          </a:p>
          <a:p>
            <a:pPr marL="184785" marR="41910" indent="-172720">
              <a:lnSpc>
                <a:spcPct val="80000"/>
              </a:lnSpc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Pupils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in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KS3</a:t>
            </a:r>
            <a:r>
              <a:rPr sz="21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have</a:t>
            </a:r>
            <a:r>
              <a:rPr sz="21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allocated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reading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lessons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as part</a:t>
            </a:r>
            <a:r>
              <a:rPr sz="21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of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their English</a:t>
            </a:r>
            <a:r>
              <a:rPr sz="21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curriculum.</a:t>
            </a:r>
            <a:r>
              <a:rPr sz="2100" spc="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Most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of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these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are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held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in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the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school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library.</a:t>
            </a:r>
            <a:endParaRPr sz="21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3A3838"/>
              </a:buClr>
              <a:buFont typeface="Arial"/>
              <a:buChar char="•"/>
            </a:pPr>
            <a:endParaRPr sz="2900">
              <a:latin typeface="Century Gothic"/>
              <a:cs typeface="Century Gothic"/>
            </a:endParaRPr>
          </a:p>
          <a:p>
            <a:pPr marL="184785" marR="5080" indent="-172720">
              <a:lnSpc>
                <a:spcPct val="80000"/>
              </a:lnSpc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Within</a:t>
            </a:r>
            <a:r>
              <a:rPr sz="2100" spc="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these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lessons,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pupils</a:t>
            </a:r>
            <a:r>
              <a:rPr sz="21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are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usually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asked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to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read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50" dirty="0">
                <a:solidFill>
                  <a:srgbClr val="3A3838"/>
                </a:solidFill>
                <a:latin typeface="Century Gothic"/>
                <a:cs typeface="Century Gothic"/>
              </a:rPr>
              <a:t>a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traditional</a:t>
            </a:r>
            <a:r>
              <a:rPr sz="21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book,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as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reading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experience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is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quite different.</a:t>
            </a:r>
            <a:endParaRPr sz="21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buClr>
                <a:srgbClr val="3A3838"/>
              </a:buClr>
              <a:buFont typeface="Arial"/>
              <a:buChar char="•"/>
            </a:pPr>
            <a:endParaRPr sz="2950">
              <a:latin typeface="Century Gothic"/>
              <a:cs typeface="Century Gothic"/>
            </a:endParaRPr>
          </a:p>
          <a:p>
            <a:pPr marL="184785" marR="431800" indent="-172720">
              <a:lnSpc>
                <a:spcPct val="80000"/>
              </a:lnSpc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Our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friendly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library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staff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are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available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to help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pupils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navigate</a:t>
            </a:r>
            <a:r>
              <a:rPr sz="21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thousands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of books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on offer,</a:t>
            </a:r>
            <a:r>
              <a:rPr sz="2100" spc="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making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suggestions</a:t>
            </a:r>
            <a:r>
              <a:rPr sz="21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and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encouraging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feedback.</a:t>
            </a:r>
            <a:endParaRPr sz="21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91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Where</a:t>
            </a:r>
            <a:r>
              <a:rPr spc="-10" dirty="0"/>
              <a:t> </a:t>
            </a:r>
            <a:r>
              <a:rPr dirty="0"/>
              <a:t>does</a:t>
            </a:r>
            <a:r>
              <a:rPr spc="-25" dirty="0"/>
              <a:t> </a:t>
            </a:r>
            <a:r>
              <a:rPr dirty="0"/>
              <a:t>my</a:t>
            </a:r>
            <a:r>
              <a:rPr spc="-10" dirty="0"/>
              <a:t> </a:t>
            </a:r>
            <a:r>
              <a:rPr dirty="0"/>
              <a:t>child</a:t>
            </a:r>
            <a:r>
              <a:rPr spc="-25" dirty="0"/>
              <a:t> </a:t>
            </a:r>
            <a:r>
              <a:rPr spc="-10" dirty="0"/>
              <a:t>start?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820926"/>
            <a:ext cx="7465695" cy="3548379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84785" marR="1901189" indent="-172720">
              <a:lnSpc>
                <a:spcPts val="2270"/>
              </a:lnSpc>
              <a:spcBef>
                <a:spcPts val="380"/>
              </a:spcBef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On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your</a:t>
            </a:r>
            <a:r>
              <a:rPr sz="2100" spc="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computer</a:t>
            </a:r>
            <a:r>
              <a:rPr sz="2100" spc="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go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to: </a:t>
            </a:r>
            <a:r>
              <a:rPr sz="21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entury Gothic"/>
                <a:cs typeface="Century Gothic"/>
                <a:hlinkClick r:id="rId2"/>
              </a:rPr>
              <a:t>https://soraapp.com/library/uksecondary</a:t>
            </a:r>
            <a:endParaRPr sz="21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A3838"/>
              </a:buClr>
              <a:buFont typeface="Arial"/>
              <a:buChar char="•"/>
            </a:pPr>
            <a:endParaRPr sz="2900">
              <a:latin typeface="Century Gothic"/>
              <a:cs typeface="Century Gothic"/>
            </a:endParaRPr>
          </a:p>
          <a:p>
            <a:pPr marL="184785" indent="-1727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Or on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smart-device,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download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“Sora”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app.</a:t>
            </a:r>
            <a:endParaRPr sz="21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3A3838"/>
              </a:buClr>
              <a:buFont typeface="Arial"/>
              <a:buChar char="•"/>
            </a:pPr>
            <a:endParaRPr sz="2900">
              <a:latin typeface="Century Gothic"/>
              <a:cs typeface="Century Gothic"/>
            </a:endParaRPr>
          </a:p>
          <a:p>
            <a:pPr marL="184785" indent="-172720">
              <a:lnSpc>
                <a:spcPts val="2395"/>
              </a:lnSpc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Select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Comberton</a:t>
            </a:r>
            <a:r>
              <a:rPr sz="21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Village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College,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and then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use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your</a:t>
            </a:r>
            <a:endParaRPr sz="2100">
              <a:latin typeface="Century Gothic"/>
              <a:cs typeface="Century Gothic"/>
            </a:endParaRPr>
          </a:p>
          <a:p>
            <a:pPr marL="184785">
              <a:lnSpc>
                <a:spcPts val="2395"/>
              </a:lnSpc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child’s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school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computer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login.</a:t>
            </a:r>
            <a:endParaRPr sz="21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50">
              <a:latin typeface="Century Gothic"/>
              <a:cs typeface="Century Gothic"/>
            </a:endParaRPr>
          </a:p>
          <a:p>
            <a:pPr marL="184785" marR="5080" indent="-172720">
              <a:lnSpc>
                <a:spcPts val="2270"/>
              </a:lnSpc>
              <a:spcBef>
                <a:spcPts val="5"/>
              </a:spcBef>
              <a:buFont typeface="Arial"/>
              <a:buChar char="•"/>
              <a:tabLst>
                <a:tab pos="185420" algn="l"/>
              </a:tabLst>
            </a:pP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If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your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child</a:t>
            </a:r>
            <a:r>
              <a:rPr sz="21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has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school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iPad, they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should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have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already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been</a:t>
            </a:r>
            <a:r>
              <a:rPr sz="21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introduced</a:t>
            </a:r>
            <a:r>
              <a:rPr sz="21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to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this</a:t>
            </a:r>
            <a:r>
              <a:rPr sz="21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app</a:t>
            </a:r>
            <a:r>
              <a:rPr sz="2100" spc="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during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their</a:t>
            </a:r>
            <a:r>
              <a:rPr sz="21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dirty="0">
                <a:solidFill>
                  <a:srgbClr val="3A3838"/>
                </a:solidFill>
                <a:latin typeface="Century Gothic"/>
                <a:cs typeface="Century Gothic"/>
              </a:rPr>
              <a:t>English</a:t>
            </a:r>
            <a:r>
              <a:rPr sz="21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2100" spc="-10" dirty="0">
                <a:solidFill>
                  <a:srgbClr val="3A3838"/>
                </a:solidFill>
                <a:latin typeface="Century Gothic"/>
                <a:cs typeface="Century Gothic"/>
              </a:rPr>
              <a:t>lessons.</a:t>
            </a:r>
            <a:endParaRPr sz="21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1467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How</a:t>
            </a:r>
            <a:r>
              <a:rPr spc="-25" dirty="0"/>
              <a:t> </a:t>
            </a:r>
            <a:r>
              <a:rPr dirty="0"/>
              <a:t>do</a:t>
            </a:r>
            <a:r>
              <a:rPr spc="-15" dirty="0"/>
              <a:t> </a:t>
            </a:r>
            <a:r>
              <a:rPr dirty="0"/>
              <a:t>they</a:t>
            </a:r>
            <a:r>
              <a:rPr spc="-5" dirty="0"/>
              <a:t> </a:t>
            </a:r>
            <a:r>
              <a:rPr dirty="0"/>
              <a:t>choose</a:t>
            </a:r>
            <a:r>
              <a:rPr spc="-15" dirty="0"/>
              <a:t> </a:t>
            </a:r>
            <a:r>
              <a:rPr dirty="0"/>
              <a:t>a</a:t>
            </a:r>
            <a:r>
              <a:rPr spc="-20" dirty="0"/>
              <a:t> </a:t>
            </a:r>
            <a:r>
              <a:rPr spc="-10" dirty="0"/>
              <a:t>book?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8734" y="1943227"/>
            <a:ext cx="8366759" cy="2446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85420" algn="l"/>
              </a:tabLst>
            </a:pP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Start</a:t>
            </a:r>
            <a:r>
              <a:rPr sz="18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at</a:t>
            </a:r>
            <a:r>
              <a:rPr sz="18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Explore</a:t>
            </a:r>
            <a:r>
              <a:rPr sz="18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tab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at</a:t>
            </a:r>
            <a:r>
              <a:rPr sz="18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the bottom</a:t>
            </a:r>
            <a:r>
              <a:rPr sz="18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of</a:t>
            </a:r>
            <a:r>
              <a:rPr sz="18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8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page.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3A3838"/>
              </a:buClr>
              <a:buFont typeface="Arial"/>
              <a:buChar char="•"/>
            </a:pPr>
            <a:endParaRPr sz="2000">
              <a:latin typeface="Century Gothic"/>
              <a:cs typeface="Century Gothic"/>
            </a:endParaRPr>
          </a:p>
          <a:p>
            <a:pPr marL="184785" indent="-172720">
              <a:lnSpc>
                <a:spcPts val="1835"/>
              </a:lnSpc>
              <a:buFont typeface="Arial"/>
              <a:buChar char="•"/>
              <a:tabLst>
                <a:tab pos="185420" algn="l"/>
              </a:tabLst>
            </a:pP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Here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you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can</a:t>
            </a:r>
            <a:r>
              <a:rPr sz="18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find</a:t>
            </a:r>
            <a:r>
              <a:rPr sz="18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collections</a:t>
            </a:r>
            <a:r>
              <a:rPr sz="18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of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titles</a:t>
            </a:r>
            <a:r>
              <a:rPr sz="18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that</a:t>
            </a:r>
            <a:r>
              <a:rPr sz="1800" spc="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might</a:t>
            </a:r>
            <a:r>
              <a:rPr sz="18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appeal,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such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as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Award</a:t>
            </a:r>
            <a:endParaRPr sz="1800">
              <a:latin typeface="Century Gothic"/>
              <a:cs typeface="Century Gothic"/>
            </a:endParaRPr>
          </a:p>
          <a:p>
            <a:pPr marL="184785">
              <a:lnSpc>
                <a:spcPts val="1835"/>
              </a:lnSpc>
            </a:pP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winners,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Pride</a:t>
            </a:r>
            <a:r>
              <a:rPr sz="18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books,</a:t>
            </a:r>
            <a:r>
              <a:rPr sz="18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or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trending 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topics.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000">
              <a:latin typeface="Century Gothic"/>
              <a:cs typeface="Century Gothic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5420" algn="l"/>
              </a:tabLst>
            </a:pP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Try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putting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key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word</a:t>
            </a:r>
            <a:r>
              <a:rPr sz="1800" spc="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or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genre</a:t>
            </a:r>
            <a:r>
              <a:rPr sz="18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like</a:t>
            </a:r>
            <a:r>
              <a:rPr sz="18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“Sport”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or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“Mystery”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in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8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search</a:t>
            </a:r>
            <a:r>
              <a:rPr sz="18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spc="-20" dirty="0">
                <a:solidFill>
                  <a:srgbClr val="3A3838"/>
                </a:solidFill>
                <a:latin typeface="Century Gothic"/>
                <a:cs typeface="Century Gothic"/>
              </a:rPr>
              <a:t>box.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3A3838"/>
              </a:buClr>
              <a:buFont typeface="Arial"/>
              <a:buChar char="•"/>
            </a:pPr>
            <a:endParaRPr sz="2000">
              <a:latin typeface="Century Gothic"/>
              <a:cs typeface="Century Gothic"/>
            </a:endParaRPr>
          </a:p>
          <a:p>
            <a:pPr marL="184785" indent="-172720">
              <a:lnSpc>
                <a:spcPts val="1835"/>
              </a:lnSpc>
              <a:buFont typeface="Arial"/>
              <a:buChar char="•"/>
              <a:tabLst>
                <a:tab pos="185420" algn="l"/>
              </a:tabLst>
            </a:pP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Search for</a:t>
            </a:r>
            <a:r>
              <a:rPr sz="18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book</a:t>
            </a:r>
            <a:r>
              <a:rPr sz="18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you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enjoyed</a:t>
            </a:r>
            <a:r>
              <a:rPr sz="1800" spc="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–</a:t>
            </a:r>
            <a:r>
              <a:rPr sz="18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you’ll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find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links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on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it’s page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to</a:t>
            </a:r>
            <a:r>
              <a:rPr sz="18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all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endParaRPr sz="1800">
              <a:latin typeface="Century Gothic"/>
              <a:cs typeface="Century Gothic"/>
            </a:endParaRPr>
          </a:p>
          <a:p>
            <a:pPr marL="184785">
              <a:lnSpc>
                <a:spcPts val="1835"/>
              </a:lnSpc>
            </a:pP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different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collections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it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is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in</a:t>
            </a:r>
            <a:r>
              <a:rPr sz="18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and</a:t>
            </a:r>
            <a:r>
              <a:rPr sz="18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you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can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find</a:t>
            </a:r>
            <a:r>
              <a:rPr sz="18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something</a:t>
            </a:r>
            <a:r>
              <a:rPr sz="1800" spc="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similar</a:t>
            </a:r>
            <a:r>
              <a:rPr sz="18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within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those.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8734" y="4676394"/>
            <a:ext cx="84467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8920" indent="-236854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8920" algn="l"/>
                <a:tab pos="249554" algn="l"/>
              </a:tabLst>
            </a:pP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Or</a:t>
            </a:r>
            <a:r>
              <a:rPr sz="18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look</a:t>
            </a:r>
            <a:r>
              <a:rPr sz="18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at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800" spc="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library</a:t>
            </a:r>
            <a:r>
              <a:rPr sz="18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CATalogue</a:t>
            </a:r>
            <a:r>
              <a:rPr sz="18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page. Links</a:t>
            </a:r>
            <a:r>
              <a:rPr sz="18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on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right</a:t>
            </a:r>
            <a:r>
              <a:rPr sz="18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take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you</a:t>
            </a:r>
            <a:r>
              <a:rPr sz="18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to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spc="-20" dirty="0">
                <a:solidFill>
                  <a:srgbClr val="3A3838"/>
                </a:solidFill>
                <a:latin typeface="Century Gothic"/>
                <a:cs typeface="Century Gothic"/>
              </a:rPr>
              <a:t>“Who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1251" y="4868113"/>
            <a:ext cx="799719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Else</a:t>
            </a:r>
            <a:r>
              <a:rPr sz="1800" spc="-5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Writes</a:t>
            </a:r>
            <a:r>
              <a:rPr sz="1800" spc="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Like…?”</a:t>
            </a:r>
            <a:r>
              <a:rPr sz="18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and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“Who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Next…?”, websites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that</a:t>
            </a:r>
            <a:r>
              <a:rPr sz="18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will</a:t>
            </a:r>
            <a:r>
              <a:rPr sz="18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suggest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r>
              <a:rPr sz="18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new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1251" y="5060696"/>
            <a:ext cx="80410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author</a:t>
            </a:r>
            <a:r>
              <a:rPr sz="18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based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on</a:t>
            </a:r>
            <a:r>
              <a:rPr sz="18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an</a:t>
            </a:r>
            <a:r>
              <a:rPr sz="18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author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that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you</a:t>
            </a:r>
            <a:r>
              <a:rPr sz="18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have</a:t>
            </a:r>
            <a:r>
              <a:rPr sz="18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already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enjoyed.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(One</a:t>
            </a:r>
            <a:r>
              <a:rPr sz="1800" spc="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covers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1251" y="5252720"/>
            <a:ext cx="48590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adult</a:t>
            </a:r>
            <a:r>
              <a:rPr sz="18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fiction,</a:t>
            </a:r>
            <a:r>
              <a:rPr sz="18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other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covers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youth</a:t>
            </a:r>
            <a:r>
              <a:rPr sz="18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fiction.)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8734" y="5839459"/>
            <a:ext cx="45275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85420" algn="l"/>
              </a:tabLst>
            </a:pP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Or</a:t>
            </a:r>
            <a:r>
              <a:rPr sz="18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ask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r>
              <a:rPr sz="18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Librarian!</a:t>
            </a:r>
            <a:r>
              <a:rPr sz="18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They’re here</a:t>
            </a:r>
            <a:r>
              <a:rPr sz="18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3A3838"/>
                </a:solidFill>
                <a:latin typeface="Century Gothic"/>
                <a:cs typeface="Century Gothic"/>
              </a:rPr>
              <a:t>to</a:t>
            </a:r>
            <a:r>
              <a:rPr sz="18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A3838"/>
                </a:solidFill>
                <a:latin typeface="Century Gothic"/>
                <a:cs typeface="Century Gothic"/>
              </a:rPr>
              <a:t>help!</a:t>
            </a:r>
            <a:endParaRPr sz="1800">
              <a:latin typeface="Century Gothic"/>
              <a:cs typeface="Century Gothic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85459" y="1024127"/>
            <a:ext cx="1267967" cy="1001268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22007" y="1024127"/>
            <a:ext cx="762000" cy="850391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859268" y="1024127"/>
            <a:ext cx="1124712" cy="84886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447497"/>
            <a:ext cx="3338829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Good to</a:t>
            </a:r>
            <a:r>
              <a:rPr spc="-10" dirty="0"/>
              <a:t> know…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0939" y="1169034"/>
            <a:ext cx="6526530" cy="198373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185420" algn="l"/>
              </a:tabLst>
            </a:pP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Books</a:t>
            </a:r>
            <a:r>
              <a:rPr sz="17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go</a:t>
            </a:r>
            <a:r>
              <a:rPr sz="17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out</a:t>
            </a:r>
            <a:r>
              <a:rPr sz="17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for two 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weeks.</a:t>
            </a:r>
            <a:endParaRPr sz="17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3A3838"/>
              </a:buClr>
              <a:buFont typeface="Arial"/>
              <a:buChar char="•"/>
            </a:pPr>
            <a:endParaRPr sz="1950">
              <a:latin typeface="Century Gothic"/>
              <a:cs typeface="Century Gothic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5420" algn="l"/>
              </a:tabLst>
            </a:pP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Pupils</a:t>
            </a:r>
            <a:r>
              <a:rPr sz="17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can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take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up to 5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at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a 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time.</a:t>
            </a:r>
            <a:endParaRPr sz="17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3A3838"/>
              </a:buClr>
              <a:buFont typeface="Arial"/>
              <a:buChar char="•"/>
            </a:pPr>
            <a:endParaRPr sz="1950">
              <a:latin typeface="Century Gothic"/>
              <a:cs typeface="Century Gothic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5420" algn="l"/>
              </a:tabLst>
            </a:pP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They</a:t>
            </a:r>
            <a:r>
              <a:rPr sz="17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can</a:t>
            </a:r>
            <a:r>
              <a:rPr sz="17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have</a:t>
            </a:r>
            <a:r>
              <a:rPr sz="17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up</a:t>
            </a:r>
            <a:r>
              <a:rPr sz="17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to</a:t>
            </a:r>
            <a:r>
              <a:rPr sz="1700" spc="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3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reservations</a:t>
            </a:r>
            <a:r>
              <a:rPr sz="17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at</a:t>
            </a:r>
            <a:r>
              <a:rPr sz="17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a 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time.</a:t>
            </a:r>
            <a:endParaRPr sz="17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3A3838"/>
              </a:buClr>
              <a:buFont typeface="Arial"/>
              <a:buChar char="•"/>
            </a:pPr>
            <a:endParaRPr sz="1950">
              <a:latin typeface="Century Gothic"/>
              <a:cs typeface="Century Gothic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5420" algn="l"/>
              </a:tabLst>
            </a:pP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Books</a:t>
            </a:r>
            <a:r>
              <a:rPr sz="17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auto-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delete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after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that time,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so</a:t>
            </a:r>
            <a:r>
              <a:rPr sz="17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they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can’t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go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overdue.</a:t>
            </a:r>
            <a:endParaRPr sz="17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0939" y="3434334"/>
            <a:ext cx="800417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185420" algn="l"/>
              </a:tabLst>
            </a:pP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Assuming</a:t>
            </a:r>
            <a:r>
              <a:rPr sz="1700" spc="-4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there’s</a:t>
            </a:r>
            <a:r>
              <a:rPr sz="17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no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waiting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list,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books</a:t>
            </a:r>
            <a:r>
              <a:rPr sz="17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can</a:t>
            </a:r>
            <a:r>
              <a:rPr sz="17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be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re-issued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straight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away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if</a:t>
            </a:r>
            <a:r>
              <a:rPr sz="17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spc="-25" dirty="0">
                <a:solidFill>
                  <a:srgbClr val="3A3838"/>
                </a:solidFill>
                <a:latin typeface="Century Gothic"/>
                <a:cs typeface="Century Gothic"/>
              </a:rPr>
              <a:t>not</a:t>
            </a:r>
            <a:endParaRPr sz="17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3151" y="3615690"/>
            <a:ext cx="162687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finished</a:t>
            </a:r>
            <a:r>
              <a:rPr sz="1700" spc="-4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in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time.</a:t>
            </a:r>
            <a:endParaRPr sz="17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0939" y="4180788"/>
            <a:ext cx="838517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185420" algn="l"/>
              </a:tabLst>
            </a:pP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Pupils</a:t>
            </a:r>
            <a:r>
              <a:rPr sz="1700" spc="-4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can</a:t>
            </a:r>
            <a:r>
              <a:rPr sz="17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“return”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books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early</a:t>
            </a:r>
            <a:r>
              <a:rPr sz="17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if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they’ve</a:t>
            </a:r>
            <a:r>
              <a:rPr sz="1700" spc="-4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finished</a:t>
            </a:r>
            <a:r>
              <a:rPr sz="17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them.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Go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to</a:t>
            </a:r>
            <a:r>
              <a:rPr sz="1700" spc="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their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“Shelf”,</a:t>
            </a:r>
            <a:r>
              <a:rPr sz="17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find</a:t>
            </a:r>
            <a:endParaRPr sz="17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3151" y="4362703"/>
            <a:ext cx="354076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book</a:t>
            </a:r>
            <a:r>
              <a:rPr sz="17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and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go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into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7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options.</a:t>
            </a:r>
            <a:endParaRPr sz="17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00939" y="4928108"/>
            <a:ext cx="791400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85420" algn="l"/>
              </a:tabLst>
            </a:pP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Pupils</a:t>
            </a:r>
            <a:r>
              <a:rPr sz="17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who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have</a:t>
            </a:r>
            <a:r>
              <a:rPr sz="17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the app</a:t>
            </a:r>
            <a:r>
              <a:rPr sz="17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on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multiple</a:t>
            </a:r>
            <a:r>
              <a:rPr sz="17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devices</a:t>
            </a:r>
            <a:r>
              <a:rPr sz="17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can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synch their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progress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in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spc="-5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endParaRPr sz="17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3151" y="5109464"/>
            <a:ext cx="126746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given 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book.</a:t>
            </a:r>
            <a:endParaRPr sz="17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0939" y="5676696"/>
            <a:ext cx="838073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85420" algn="l"/>
              </a:tabLst>
            </a:pP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When</a:t>
            </a:r>
            <a:r>
              <a:rPr sz="1700" spc="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book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is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borrowed,</a:t>
            </a:r>
            <a:r>
              <a:rPr sz="17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it</a:t>
            </a:r>
            <a:r>
              <a:rPr sz="1700" spc="-2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should</a:t>
            </a:r>
            <a:r>
              <a:rPr sz="17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automatically</a:t>
            </a:r>
            <a:r>
              <a:rPr sz="17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download</a:t>
            </a:r>
            <a:r>
              <a:rPr sz="1700" spc="-5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on</a:t>
            </a:r>
            <a:r>
              <a:rPr sz="1700" spc="-1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to</a:t>
            </a:r>
            <a:r>
              <a:rPr sz="17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700" spc="-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700" spc="-10" dirty="0">
                <a:solidFill>
                  <a:srgbClr val="3A3838"/>
                </a:solidFill>
                <a:latin typeface="Century Gothic"/>
                <a:cs typeface="Century Gothic"/>
              </a:rPr>
              <a:t>device.</a:t>
            </a:r>
            <a:endParaRPr sz="17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91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How</a:t>
            </a:r>
            <a:r>
              <a:rPr spc="-10" dirty="0"/>
              <a:t> </a:t>
            </a:r>
            <a:r>
              <a:rPr dirty="0"/>
              <a:t>do</a:t>
            </a:r>
            <a:r>
              <a:rPr spc="-5" dirty="0"/>
              <a:t>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add</a:t>
            </a:r>
            <a:r>
              <a:rPr spc="-15" dirty="0"/>
              <a:t> </a:t>
            </a:r>
            <a:r>
              <a:rPr dirty="0"/>
              <a:t>public</a:t>
            </a:r>
            <a:r>
              <a:rPr spc="-35" dirty="0"/>
              <a:t> </a:t>
            </a:r>
            <a:r>
              <a:rPr dirty="0"/>
              <a:t>library</a:t>
            </a:r>
            <a:r>
              <a:rPr spc="-45" dirty="0"/>
              <a:t> </a:t>
            </a:r>
            <a:r>
              <a:rPr spc="-10" dirty="0"/>
              <a:t>books?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576273"/>
            <a:ext cx="7682230" cy="4344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2085" marR="1116330" indent="-172720" algn="ctr">
              <a:lnSpc>
                <a:spcPts val="2055"/>
              </a:lnSpc>
              <a:spcBef>
                <a:spcPts val="95"/>
              </a:spcBef>
              <a:buFont typeface="Arial"/>
              <a:buChar char="•"/>
              <a:tabLst>
                <a:tab pos="172720" algn="l"/>
              </a:tabLst>
            </a:pP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You</a:t>
            </a:r>
            <a:r>
              <a:rPr sz="1900" spc="-6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need</a:t>
            </a:r>
            <a:r>
              <a:rPr sz="19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public</a:t>
            </a:r>
            <a:r>
              <a:rPr sz="1900" spc="-5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library</a:t>
            </a:r>
            <a:r>
              <a:rPr sz="1900" spc="-6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card</a:t>
            </a:r>
            <a:r>
              <a:rPr sz="19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–</a:t>
            </a:r>
            <a:r>
              <a:rPr sz="1900" spc="-4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e.g.</a:t>
            </a:r>
            <a:r>
              <a:rPr sz="19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from</a:t>
            </a:r>
            <a:r>
              <a:rPr sz="19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3A3838"/>
                </a:solidFill>
                <a:latin typeface="Century Gothic"/>
                <a:cs typeface="Century Gothic"/>
              </a:rPr>
              <a:t>Comberton,</a:t>
            </a:r>
            <a:endParaRPr sz="1900">
              <a:latin typeface="Century Gothic"/>
              <a:cs typeface="Century Gothic"/>
            </a:endParaRPr>
          </a:p>
          <a:p>
            <a:pPr marR="1067435" algn="ctr">
              <a:lnSpc>
                <a:spcPts val="2055"/>
              </a:lnSpc>
            </a:pP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Cambourne,</a:t>
            </a:r>
            <a:r>
              <a:rPr sz="1900" spc="-4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St</a:t>
            </a:r>
            <a:r>
              <a:rPr sz="1900" spc="-7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Neots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or</a:t>
            </a:r>
            <a:r>
              <a:rPr sz="1900" spc="-7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Cambridge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Central</a:t>
            </a:r>
            <a:r>
              <a:rPr sz="1900" spc="-6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3A3838"/>
                </a:solidFill>
                <a:latin typeface="Century Gothic"/>
                <a:cs typeface="Century Gothic"/>
              </a:rPr>
              <a:t>Libraries.</a:t>
            </a:r>
            <a:endParaRPr sz="19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400">
              <a:latin typeface="Century Gothic"/>
              <a:cs typeface="Century Gothic"/>
            </a:endParaRPr>
          </a:p>
          <a:p>
            <a:pPr marL="184785" indent="-1727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185420" algn="l"/>
              </a:tabLst>
            </a:pP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Within</a:t>
            </a:r>
            <a:r>
              <a:rPr sz="1900" spc="-6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Sora</a:t>
            </a:r>
            <a:r>
              <a:rPr sz="19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click</a:t>
            </a:r>
            <a:r>
              <a:rPr sz="1900" spc="-7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9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menu</a:t>
            </a:r>
            <a:r>
              <a:rPr sz="19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button,</a:t>
            </a:r>
            <a:r>
              <a:rPr sz="19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top</a:t>
            </a:r>
            <a:r>
              <a:rPr sz="19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3A3838"/>
                </a:solidFill>
                <a:latin typeface="Century Gothic"/>
                <a:cs typeface="Century Gothic"/>
              </a:rPr>
              <a:t>right:</a:t>
            </a:r>
            <a:endParaRPr sz="19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A3838"/>
              </a:buClr>
              <a:buFont typeface="Arial"/>
              <a:buChar char="•"/>
            </a:pPr>
            <a:endParaRPr sz="2400">
              <a:latin typeface="Century Gothic"/>
              <a:cs typeface="Century Gothic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5420" algn="l"/>
              </a:tabLst>
            </a:pP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Click</a:t>
            </a:r>
            <a:r>
              <a:rPr sz="1900" spc="-5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on</a:t>
            </a:r>
            <a:r>
              <a:rPr sz="19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“+</a:t>
            </a:r>
            <a:r>
              <a:rPr sz="19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Add</a:t>
            </a:r>
            <a:r>
              <a:rPr sz="19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3A3838"/>
                </a:solidFill>
                <a:latin typeface="Century Gothic"/>
                <a:cs typeface="Century Gothic"/>
              </a:rPr>
              <a:t>library”</a:t>
            </a:r>
            <a:endParaRPr sz="19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3A3838"/>
              </a:buClr>
              <a:buFont typeface="Arial"/>
              <a:buChar char="•"/>
            </a:pPr>
            <a:endParaRPr sz="2400">
              <a:latin typeface="Century Gothic"/>
              <a:cs typeface="Century Gothic"/>
            </a:endParaRPr>
          </a:p>
          <a:p>
            <a:pPr marL="184785" indent="-172720">
              <a:lnSpc>
                <a:spcPct val="100000"/>
              </a:lnSpc>
              <a:buFont typeface="Arial"/>
              <a:buChar char="•"/>
              <a:tabLst>
                <a:tab pos="185420" algn="l"/>
              </a:tabLst>
            </a:pP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Search</a:t>
            </a:r>
            <a:r>
              <a:rPr sz="1900" spc="-5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for</a:t>
            </a:r>
            <a:r>
              <a:rPr sz="19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3A3838"/>
                </a:solidFill>
                <a:latin typeface="Century Gothic"/>
                <a:cs typeface="Century Gothic"/>
              </a:rPr>
              <a:t>Cambridgeshire</a:t>
            </a:r>
            <a:r>
              <a:rPr sz="19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County</a:t>
            </a:r>
            <a:r>
              <a:rPr sz="19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Council</a:t>
            </a:r>
            <a:r>
              <a:rPr sz="19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and</a:t>
            </a:r>
            <a:r>
              <a:rPr sz="1900" spc="-4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add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spc="-25" dirty="0">
                <a:solidFill>
                  <a:srgbClr val="3A3838"/>
                </a:solidFill>
                <a:latin typeface="Century Gothic"/>
                <a:cs typeface="Century Gothic"/>
              </a:rPr>
              <a:t>it.</a:t>
            </a:r>
            <a:endParaRPr sz="19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3A3838"/>
              </a:buClr>
              <a:buFont typeface="Arial"/>
              <a:buChar char="•"/>
            </a:pPr>
            <a:endParaRPr sz="2750">
              <a:latin typeface="Century Gothic"/>
              <a:cs typeface="Century Gothic"/>
            </a:endParaRPr>
          </a:p>
          <a:p>
            <a:pPr marL="184785" marR="52069" indent="-172720">
              <a:lnSpc>
                <a:spcPts val="1820"/>
              </a:lnSpc>
              <a:buFont typeface="Arial"/>
              <a:buChar char="•"/>
              <a:tabLst>
                <a:tab pos="185420" algn="l"/>
              </a:tabLst>
            </a:pP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You</a:t>
            </a:r>
            <a:r>
              <a:rPr sz="1900" spc="-5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can</a:t>
            </a:r>
            <a:r>
              <a:rPr sz="19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use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9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side</a:t>
            </a:r>
            <a:r>
              <a:rPr sz="1900" spc="-5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menu</a:t>
            </a:r>
            <a:r>
              <a:rPr sz="19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to</a:t>
            </a:r>
            <a:r>
              <a:rPr sz="19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switch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between</a:t>
            </a:r>
            <a:r>
              <a:rPr sz="19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which</a:t>
            </a:r>
            <a:r>
              <a:rPr sz="1900" spc="-5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library</a:t>
            </a:r>
            <a:r>
              <a:rPr sz="1900" spc="-6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spc="-25" dirty="0">
                <a:solidFill>
                  <a:srgbClr val="3A3838"/>
                </a:solidFill>
                <a:latin typeface="Century Gothic"/>
                <a:cs typeface="Century Gothic"/>
              </a:rPr>
              <a:t>you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are</a:t>
            </a:r>
            <a:r>
              <a:rPr sz="1900" spc="-5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looking</a:t>
            </a:r>
            <a:r>
              <a:rPr sz="19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in,</a:t>
            </a:r>
            <a:r>
              <a:rPr sz="1900" spc="-6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school</a:t>
            </a:r>
            <a:r>
              <a:rPr sz="19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or</a:t>
            </a:r>
            <a:r>
              <a:rPr sz="19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3A3838"/>
                </a:solidFill>
                <a:latin typeface="Century Gothic"/>
                <a:cs typeface="Century Gothic"/>
              </a:rPr>
              <a:t>public.</a:t>
            </a:r>
            <a:endParaRPr sz="19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3A3838"/>
              </a:buClr>
              <a:buFont typeface="Arial"/>
              <a:buChar char="•"/>
            </a:pPr>
            <a:endParaRPr sz="2400">
              <a:latin typeface="Century Gothic"/>
              <a:cs typeface="Century Gothic"/>
            </a:endParaRPr>
          </a:p>
          <a:p>
            <a:pPr marL="172085" indent="-172720" algn="ctr">
              <a:lnSpc>
                <a:spcPts val="2055"/>
              </a:lnSpc>
              <a:spcBef>
                <a:spcPts val="5"/>
              </a:spcBef>
              <a:buFont typeface="Arial"/>
              <a:buChar char="•"/>
              <a:tabLst>
                <a:tab pos="172720" algn="l"/>
              </a:tabLst>
            </a:pP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When</a:t>
            </a:r>
            <a:r>
              <a:rPr sz="19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you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borrow</a:t>
            </a:r>
            <a:r>
              <a:rPr sz="19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a</a:t>
            </a:r>
            <a:r>
              <a:rPr sz="1900" spc="-6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public</a:t>
            </a:r>
            <a:r>
              <a:rPr sz="1900" spc="-6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library</a:t>
            </a:r>
            <a:r>
              <a:rPr sz="1900" spc="-7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book</a:t>
            </a:r>
            <a:r>
              <a:rPr sz="1900" spc="-2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you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will</a:t>
            </a:r>
            <a:r>
              <a:rPr sz="1900" spc="-7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need</a:t>
            </a:r>
            <a:r>
              <a:rPr sz="1900" spc="-4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to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use</a:t>
            </a:r>
            <a:r>
              <a:rPr sz="1900" spc="-5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spc="-20" dirty="0">
                <a:solidFill>
                  <a:srgbClr val="3A3838"/>
                </a:solidFill>
                <a:latin typeface="Century Gothic"/>
                <a:cs typeface="Century Gothic"/>
              </a:rPr>
              <a:t>your</a:t>
            </a:r>
            <a:endParaRPr sz="1900">
              <a:latin typeface="Century Gothic"/>
              <a:cs typeface="Century Gothic"/>
            </a:endParaRPr>
          </a:p>
          <a:p>
            <a:pPr marR="60325" algn="ctr">
              <a:lnSpc>
                <a:spcPts val="2055"/>
              </a:lnSpc>
            </a:pP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library</a:t>
            </a:r>
            <a:r>
              <a:rPr sz="1900" spc="-6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card</a:t>
            </a:r>
            <a:r>
              <a:rPr sz="19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number</a:t>
            </a:r>
            <a:r>
              <a:rPr sz="1900" spc="-3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e.g.</a:t>
            </a:r>
            <a:r>
              <a:rPr sz="1900" spc="-35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3A3838"/>
                </a:solidFill>
                <a:latin typeface="Century Gothic"/>
                <a:cs typeface="Century Gothic"/>
              </a:rPr>
              <a:t>DD20030012345</a:t>
            </a:r>
            <a:r>
              <a:rPr sz="1900" spc="-8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and</a:t>
            </a:r>
            <a:r>
              <a:rPr sz="1900" spc="-4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PIN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the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solidFill>
                  <a:srgbClr val="3A3838"/>
                </a:solidFill>
                <a:latin typeface="Century Gothic"/>
                <a:cs typeface="Century Gothic"/>
              </a:rPr>
              <a:t>first</a:t>
            </a:r>
            <a:r>
              <a:rPr sz="1900" spc="-50" dirty="0">
                <a:solidFill>
                  <a:srgbClr val="3A3838"/>
                </a:solidFill>
                <a:latin typeface="Century Gothic"/>
                <a:cs typeface="Century Gothic"/>
              </a:rPr>
              <a:t> </a:t>
            </a:r>
            <a:r>
              <a:rPr sz="1900" spc="-10" dirty="0">
                <a:solidFill>
                  <a:srgbClr val="3A3838"/>
                </a:solidFill>
                <a:latin typeface="Century Gothic"/>
                <a:cs typeface="Century Gothic"/>
              </a:rPr>
              <a:t>time.</a:t>
            </a:r>
            <a:endParaRPr sz="190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49340" y="2378964"/>
            <a:ext cx="536447" cy="42976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49340" y="2930651"/>
            <a:ext cx="1578864" cy="7162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757</Words>
  <Application>Microsoft Office PowerPoint</Application>
  <PresentationFormat>On-screen Show (4:3)</PresentationFormat>
  <Paragraphs>96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Century Gothic</vt:lpstr>
      <vt:lpstr>Office Theme</vt:lpstr>
      <vt:lpstr>eBooks at Comberton Village College</vt:lpstr>
      <vt:lpstr>Sora</vt:lpstr>
      <vt:lpstr>Graphic and Manga books</vt:lpstr>
      <vt:lpstr>Audiobooks</vt:lpstr>
      <vt:lpstr>Will eBooks stop my child reading real books?</vt:lpstr>
      <vt:lpstr>Where does my child start?</vt:lpstr>
      <vt:lpstr>How do they choose a book?</vt:lpstr>
      <vt:lpstr>Good to know…</vt:lpstr>
      <vt:lpstr>How do I add public library books?</vt:lpstr>
      <vt:lpstr>Problems?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CVC</dc:title>
  <dc:creator>Regina Lawrence</dc:creator>
  <cp:lastModifiedBy>Regina Lawrence</cp:lastModifiedBy>
  <cp:revision>1</cp:revision>
  <dcterms:created xsi:type="dcterms:W3CDTF">2024-09-13T10:28:12Z</dcterms:created>
  <dcterms:modified xsi:type="dcterms:W3CDTF">2024-09-13T10:45:08Z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2022-06-17T00:00:00Z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2024-09-13T00:00:00Z</vt:filetime>
  </property>
  <property fmtid="{D5CDD505-2E9C-101B-9397-08002B2CF9AE}" pid="5" name="Producer">
    <vt:lpwstr>Microsoft® PowerPoint® for Microsoft 365</vt:lpwstr>
  </property>
</Properties>
</file>